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7"/>
  </p:notesMasterIdLst>
  <p:sldIdLst>
    <p:sldId id="267" r:id="rId3"/>
    <p:sldId id="275" r:id="rId4"/>
    <p:sldId id="276" r:id="rId5"/>
    <p:sldId id="273" r:id="rId6"/>
    <p:sldId id="287" r:id="rId7"/>
    <p:sldId id="272" r:id="rId8"/>
    <p:sldId id="281" r:id="rId9"/>
    <p:sldId id="280" r:id="rId10"/>
    <p:sldId id="284" r:id="rId11"/>
    <p:sldId id="262" r:id="rId12"/>
    <p:sldId id="289" r:id="rId13"/>
    <p:sldId id="288" r:id="rId14"/>
    <p:sldId id="266" r:id="rId15"/>
    <p:sldId id="264" r:id="rId16"/>
    <p:sldId id="282" r:id="rId17"/>
    <p:sldId id="271" r:id="rId18"/>
    <p:sldId id="278" r:id="rId19"/>
    <p:sldId id="283" r:id="rId20"/>
    <p:sldId id="257" r:id="rId21"/>
    <p:sldId id="274" r:id="rId22"/>
    <p:sldId id="258" r:id="rId23"/>
    <p:sldId id="259" r:id="rId24"/>
    <p:sldId id="285" r:id="rId25"/>
    <p:sldId id="286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Proxima Nova" panose="02000506030000020004" pitchFamily="2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713F"/>
    <a:srgbClr val="0B7743"/>
    <a:srgbClr val="085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5"/>
    <p:restoredTop sz="94666"/>
  </p:normalViewPr>
  <p:slideViewPr>
    <p:cSldViewPr snapToGrid="0" snapToObjects="1">
      <p:cViewPr varScale="1">
        <p:scale>
          <a:sx n="87" d="100"/>
          <a:sy n="87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A1EB6C-C540-244C-8A14-69DE881CEF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443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deaba5d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deaba5d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0bca5e73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0bca5e73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metrics here. Periods of low flow we will define as 90</a:t>
            </a:r>
            <a:r>
              <a:rPr lang="en-US" baseline="30000" dirty="0"/>
              <a:t>th</a:t>
            </a:r>
            <a:r>
              <a:rPr lang="en-US" dirty="0"/>
              <a:t> percentile and 10th </a:t>
            </a:r>
            <a:r>
              <a:rPr lang="en-US" dirty="0" err="1"/>
              <a:t>percential</a:t>
            </a:r>
            <a:r>
              <a:rPr lang="en-US" dirty="0"/>
              <a:t>. In figures remove percentile and say high and low flows.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217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0bca5e73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0bca5e737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0bca5e737_0_1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0bca5e737_0_1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1bfbaa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1bfbaa4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2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1bfbaa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1bfbaa4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48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0f613ab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0f613ab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471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1bfbaa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1bfbaa4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y-axis by 2s, group type of analysis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1bfbaa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1bfbaa4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y-axis by 2s, group type of analysis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61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1bfbaa4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1bfbaa4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y-axis by 2s, group type of analysis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764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0f613ab2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0f613ab2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deaba5d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deaba5d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95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900" cy="21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0600" y="4243083"/>
            <a:ext cx="10830900" cy="84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2F8DAB7C-47E4-DE48-9C41-1CD61D4F9AA5}" type="datetime1">
              <a:rPr lang="en-US" smtClean="0"/>
              <a:t>10/25/21</a:t>
            </a:fld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4132-08C4-0849-B6E0-BD971C11F6BC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3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D375D-A214-DA42-BBAE-3ED1C4D5E558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8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A201-1A43-ED49-ADEF-5260F108D654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70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9839-521E-0D4B-A119-37A4312EA035}" type="datetime1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51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CE0C-02DC-1E45-A766-8634BAA2017F}" type="datetime1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99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F1DA-CFFE-6142-839A-E304B087D757}" type="datetime1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9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BD9E-CF1A-F940-A107-BFDDAA2FFC06}" type="datetime1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34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08E7-FD61-3D43-9AC9-02C817270114}" type="datetime1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69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573B-F3A7-4049-9A5E-744EDD76F562}" type="datetime1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6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3285-7A49-504D-BA63-6825164D4DBD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3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4DD2-E4D8-394C-AEBF-12AA139A4AFF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22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D1E79-DE01-8048-B2D4-81551F4C6221}" type="datetime1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F1E58-2164-BD48-96A6-E10F7D91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4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9580" y="914406"/>
            <a:ext cx="9898638" cy="1321958"/>
          </a:xfrm>
        </p:spPr>
        <p:txBody>
          <a:bodyPr>
            <a:noAutofit/>
          </a:bodyPr>
          <a:lstStyle/>
          <a:p>
            <a:r>
              <a:rPr lang="en-US" sz="3600" dirty="0"/>
              <a:t>Connections between Streamflow </a:t>
            </a:r>
            <a:br>
              <a:rPr lang="en-US" sz="3600" dirty="0"/>
            </a:br>
            <a:r>
              <a:rPr lang="en-US" sz="3600" dirty="0"/>
              <a:t>Response and Hydroclimatic Changes in Arctic Rivers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2746" y="2535400"/>
            <a:ext cx="6178377" cy="3813685"/>
          </a:xfrm>
        </p:spPr>
        <p:txBody>
          <a:bodyPr>
            <a:normAutofit fontScale="92500"/>
          </a:bodyPr>
          <a:lstStyle/>
          <a:p>
            <a:pPr algn="l"/>
            <a:r>
              <a:rPr lang="en-US" sz="3200" b="1" dirty="0"/>
              <a:t>Dylan </a:t>
            </a:r>
            <a:r>
              <a:rPr lang="en-US" sz="3200" b="1" dirty="0" err="1"/>
              <a:t>Blaskey</a:t>
            </a:r>
            <a:endParaRPr lang="en-US" sz="3200" b="1" dirty="0"/>
          </a:p>
          <a:p>
            <a:pPr algn="l"/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Civil Engineering</a:t>
            </a:r>
          </a:p>
          <a:p>
            <a:pPr algn="l"/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Colorado Boulder</a:t>
            </a:r>
          </a:p>
          <a:p>
            <a:pPr algn="l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Collaborators: </a:t>
            </a: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Dr. Keith Musselman, University of Colorado Boulder</a:t>
            </a: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Dr. Michael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Gooseff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University of Colorado Boulder</a:t>
            </a:r>
          </a:p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Dr. Josh Koch, USGS</a:t>
            </a:r>
          </a:p>
          <a:p>
            <a:pPr algn="l"/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399310" y="2325572"/>
            <a:ext cx="96289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Google Shape;65;p14">
            <a:extLst>
              <a:ext uri="{FF2B5EF4-FFF2-40B4-BE49-F238E27FC236}">
                <a16:creationId xmlns:a16="http://schemas.microsoft.com/office/drawing/2014/main" id="{2CDD3307-DFE9-014D-95CF-690F7C5BBB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23" y="2601945"/>
            <a:ext cx="3913795" cy="360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ircle&#10;&#10;Description automatically generated with medium confidence">
            <a:extLst>
              <a:ext uri="{FF2B5EF4-FFF2-40B4-BE49-F238E27FC236}">
                <a16:creationId xmlns:a16="http://schemas.microsoft.com/office/drawing/2014/main" id="{CAF14926-6098-9F4A-AFF3-275E61AC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9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6AD163-DA2A-1845-BFAB-3D721418B5D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Low Flows Are Increasing Across Alaska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F1373-1641-A846-8144-C223390E3D62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4D2A-822A-2B44-BD2A-24FAF2EF4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93AD3808-5288-E64B-8493-71CB2EF6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7"/>
            <a:ext cx="914400" cy="912773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C2B6527-BD1B-CD4D-B10D-D14AF5D6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379" y="1233056"/>
            <a:ext cx="7389242" cy="5278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6AD163-DA2A-1845-BFAB-3D721418B5D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Low Flows Are Increasing Across Alaska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F1373-1641-A846-8144-C223390E3D62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4D2A-822A-2B44-BD2A-24FAF2EF4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93AD3808-5288-E64B-8493-71CB2EF6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7"/>
            <a:ext cx="914400" cy="912773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5E6F6F6-21CE-BC46-88E0-E56410822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816" y="1314916"/>
            <a:ext cx="7598368" cy="54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6AD163-DA2A-1845-BFAB-3D721418B5D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Low Flows Are Increasing Across Alaska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F1373-1641-A846-8144-C223390E3D62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4D2A-822A-2B44-BD2A-24FAF2EF4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90FB694-56F0-9849-BB1D-843DCF98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51" y="1330778"/>
            <a:ext cx="7104052" cy="5074323"/>
          </a:xfrm>
          <a:prstGeom prst="rect">
            <a:avLst/>
          </a:prstGeom>
        </p:spPr>
      </p:pic>
      <p:pic>
        <p:nvPicPr>
          <p:cNvPr id="11" name="Picture 1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93AD3808-5288-E64B-8493-71CB2EF67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45227"/>
            <a:ext cx="914400" cy="9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2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1327A909-CE53-4A45-A051-2058250A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21" y="1182401"/>
            <a:ext cx="7660957" cy="54721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6F09DF-1FA6-6B4E-854B-7556CB01711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7061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Some Variation in Discharge Due to Climate Fluctuations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FC31B5-3630-4446-8C29-D7F060CDAAC5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3478D-73E1-8A48-895A-1001CCFF6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45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89ABB62-62E3-8447-854D-1494ED98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00" y="1356867"/>
            <a:ext cx="7353300" cy="525235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EF7CCE-2F09-CC44-9789-1C307A95EC9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9347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Winter Discharge is Highly Temperature Dependent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3884B0-32CA-0A49-8437-F65DE4B44EE5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89EFA-FB67-B948-9E5A-29EB97ACB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Circle&#10;&#10;Description automatically generated with medium confidence">
            <a:extLst>
              <a:ext uri="{FF2B5EF4-FFF2-40B4-BE49-F238E27FC236}">
                <a16:creationId xmlns:a16="http://schemas.microsoft.com/office/drawing/2014/main" id="{98B89BA3-D815-A842-8E4F-36BBB742E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F6DCF-29A2-BA47-9FF0-809FB732C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870F657-7296-0442-B189-9502694C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33142" y="2221375"/>
            <a:ext cx="9734304" cy="975576"/>
            <a:chOff x="710674" y="1323164"/>
            <a:chExt cx="7300911" cy="731700"/>
          </a:xfrm>
        </p:grpSpPr>
        <p:sp>
          <p:nvSpPr>
            <p:cNvPr id="74" name="Google Shape;74;p15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1. </a:t>
              </a:r>
              <a:endParaRPr sz="59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85630"/>
              </a:solidFill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tx1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Longer term records (&gt;40 years) are needed to understand trends</a:t>
              </a:r>
              <a:endParaRPr sz="28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sp>
        <p:nvSpPr>
          <p:cNvPr id="77" name="Google Shape;77;p15"/>
          <p:cNvSpPr txBox="1"/>
          <p:nvPr/>
        </p:nvSpPr>
        <p:spPr>
          <a:xfrm>
            <a:off x="33148" y="3467425"/>
            <a:ext cx="26727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rPr>
              <a:t>2.</a:t>
            </a:r>
            <a:endParaRPr sz="5900">
              <a:solidFill>
                <a:srgbClr val="0B714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805225" y="3400500"/>
            <a:ext cx="6962100" cy="975600"/>
          </a:xfrm>
          <a:prstGeom prst="rect">
            <a:avLst/>
          </a:prstGeom>
          <a:solidFill>
            <a:schemeClr val="bg1"/>
          </a:solidFill>
          <a:ln w="28575">
            <a:solidFill>
              <a:srgbClr val="0A713F"/>
            </a:solidFill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971350" y="3467425"/>
            <a:ext cx="6796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Low flows (≤50</a:t>
            </a:r>
            <a:r>
              <a:rPr lang="en-US" sz="2800" baseline="300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th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Percentile) are increasing across Alaska</a:t>
            </a:r>
          </a:p>
        </p:txBody>
      </p:sp>
      <p:sp>
        <p:nvSpPr>
          <p:cNvPr id="80" name="Google Shape;80;p15"/>
          <p:cNvSpPr txBox="1"/>
          <p:nvPr/>
        </p:nvSpPr>
        <p:spPr>
          <a:xfrm>
            <a:off x="92381" y="4642195"/>
            <a:ext cx="2613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rPr>
              <a:t>3.</a:t>
            </a:r>
            <a:endParaRPr sz="5900">
              <a:solidFill>
                <a:srgbClr val="0B77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805225" y="4575275"/>
            <a:ext cx="6962100" cy="975600"/>
          </a:xfrm>
          <a:prstGeom prst="rect">
            <a:avLst/>
          </a:prstGeom>
          <a:solidFill>
            <a:schemeClr val="bg1"/>
          </a:solidFill>
          <a:ln w="28575">
            <a:solidFill>
              <a:srgbClr val="0B7743"/>
            </a:solidFill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971349" y="4850675"/>
            <a:ext cx="6796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Increasing winter temperatures causes increased discharge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1BF6EE-5AEE-B349-AB9E-210C2C80BFD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76539-699A-D743-AB19-B2F8D7C4BEBD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B25BE-BB76-8546-B5E6-836017F1D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17" name="Picture 16" descr="Circle&#10;&#10;Description automatically generated with medium confidence">
            <a:extLst>
              <a:ext uri="{FF2B5EF4-FFF2-40B4-BE49-F238E27FC236}">
                <a16:creationId xmlns:a16="http://schemas.microsoft.com/office/drawing/2014/main" id="{D9F98296-1A6E-AF46-B03E-C2793C0D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2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F3625A-3E3F-4B41-B63E-3420B7BE4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525E1CC-1717-B14C-98BA-FB048E396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4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82160-3CBA-364F-9E36-E156FF9EF2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2E23DD9-4721-D247-839B-7E25C6B7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41" y="115678"/>
            <a:ext cx="5181076" cy="312954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F9EB49D-913F-0943-98DB-6A8EA42F5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72377"/>
            <a:ext cx="6400248" cy="328562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B6012D6-5AB1-0546-B022-4B272110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18973"/>
            <a:ext cx="6096001" cy="324522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6215632-C2F4-6F4D-BE55-41EFBE745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41" y="3572377"/>
            <a:ext cx="5607360" cy="329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49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33142" y="2221375"/>
            <a:ext cx="9734304" cy="975576"/>
            <a:chOff x="710674" y="1323164"/>
            <a:chExt cx="7300911" cy="731700"/>
          </a:xfrm>
        </p:grpSpPr>
        <p:sp>
          <p:nvSpPr>
            <p:cNvPr id="74" name="Google Shape;74;p15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9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1. </a:t>
              </a:r>
              <a:endParaRPr sz="59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How has river discharge changed within the observational record?</a:t>
              </a:r>
              <a:endParaRPr sz="24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sp>
        <p:nvSpPr>
          <p:cNvPr id="77" name="Google Shape;77;p15"/>
          <p:cNvSpPr txBox="1"/>
          <p:nvPr/>
        </p:nvSpPr>
        <p:spPr>
          <a:xfrm>
            <a:off x="33148" y="3467425"/>
            <a:ext cx="26727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rPr>
              <a:t>2.</a:t>
            </a:r>
            <a:endParaRPr sz="5900">
              <a:solidFill>
                <a:srgbClr val="0B714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805225" y="3400500"/>
            <a:ext cx="6962100" cy="9756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971350" y="3467425"/>
            <a:ext cx="6796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What discharge record is need to understand long term trends?</a:t>
            </a:r>
            <a:endParaRPr sz="2400" dirty="0">
              <a:solidFill>
                <a:srgbClr val="FFFFFF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92381" y="4642195"/>
            <a:ext cx="2613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rPr>
              <a:t>3.</a:t>
            </a:r>
            <a:endParaRPr sz="5900">
              <a:solidFill>
                <a:srgbClr val="0B77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805225" y="4575275"/>
            <a:ext cx="6962100" cy="9756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971349" y="4850675"/>
            <a:ext cx="6796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4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What are the drivers of river discharge change?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1BF6EE-5AEE-B349-AB9E-210C2C80BFD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Goals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876539-699A-D743-AB19-B2F8D7C4BEBD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B25BE-BB76-8546-B5E6-836017F1D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7" name="Picture 16" descr="Circle&#10;&#10;Description automatically generated with medium confidence">
            <a:extLst>
              <a:ext uri="{FF2B5EF4-FFF2-40B4-BE49-F238E27FC236}">
                <a16:creationId xmlns:a16="http://schemas.microsoft.com/office/drawing/2014/main" id="{A620E297-CBCD-714C-9D86-718BED121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442963-845B-E547-812A-EF4A20268B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Circle&#10;&#10;Description automatically generated with medium confidence">
            <a:extLst>
              <a:ext uri="{FF2B5EF4-FFF2-40B4-BE49-F238E27FC236}">
                <a16:creationId xmlns:a16="http://schemas.microsoft.com/office/drawing/2014/main" id="{4835443E-E066-FB4E-8AAE-96DD91DDE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1F2B0B1-0204-C440-AFC6-F5654672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1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4638483" y="2742765"/>
            <a:ext cx="2981525" cy="348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CC795F-DA7F-3D4C-842F-E51B9E4C5C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Metrics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8AA810-15FC-E44D-8B31-FCBBC9DB03A0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CB66D-B547-D04B-89FA-FF2548E46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16" name="Picture 15" descr="Circle&#10;&#10;Description automatically generated with medium confidence">
            <a:extLst>
              <a:ext uri="{FF2B5EF4-FFF2-40B4-BE49-F238E27FC236}">
                <a16:creationId xmlns:a16="http://schemas.microsoft.com/office/drawing/2014/main" id="{25C405B8-C5B1-F747-94F1-BCA536D4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21E74EA-CF07-8447-B8E2-677BD0C22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416761"/>
            <a:ext cx="7042836" cy="40244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8B366B-207D-8549-8D8E-C15412C383B2}"/>
              </a:ext>
            </a:extLst>
          </p:cNvPr>
          <p:cNvCxnSpPr/>
          <p:nvPr/>
        </p:nvCxnSpPr>
        <p:spPr>
          <a:xfrm flipH="1">
            <a:off x="1617258" y="2372499"/>
            <a:ext cx="62648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BCBD6E-F154-EC45-B4A7-0D0131D82EB3}"/>
              </a:ext>
            </a:extLst>
          </p:cNvPr>
          <p:cNvSpPr txBox="1"/>
          <p:nvPr/>
        </p:nvSpPr>
        <p:spPr>
          <a:xfrm>
            <a:off x="7957236" y="2030795"/>
            <a:ext cx="40286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90</a:t>
            </a:r>
            <a:r>
              <a:rPr lang="en-US" sz="2400" baseline="30000" dirty="0"/>
              <a:t>th</a:t>
            </a:r>
            <a:r>
              <a:rPr lang="en-US" sz="2400" dirty="0"/>
              <a:t> Percentile = High Flows</a:t>
            </a:r>
          </a:p>
          <a:p>
            <a:r>
              <a:rPr lang="en-US" dirty="0"/>
              <a:t>-Only 36 days of the year have higher flows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50337D-5EB7-7346-8CCC-9FEE594B4EFC}"/>
              </a:ext>
            </a:extLst>
          </p:cNvPr>
          <p:cNvCxnSpPr/>
          <p:nvPr/>
        </p:nvCxnSpPr>
        <p:spPr>
          <a:xfrm flipH="1">
            <a:off x="1617258" y="4254845"/>
            <a:ext cx="62648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4653CC-9F62-6043-8FAB-12CA36A67C39}"/>
              </a:ext>
            </a:extLst>
          </p:cNvPr>
          <p:cNvSpPr txBox="1"/>
          <p:nvPr/>
        </p:nvSpPr>
        <p:spPr>
          <a:xfrm>
            <a:off x="7882134" y="4361133"/>
            <a:ext cx="39597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  <a:r>
              <a:rPr lang="en-US" sz="2400" baseline="30000" dirty="0"/>
              <a:t>th</a:t>
            </a:r>
            <a:r>
              <a:rPr lang="en-US" sz="2400" dirty="0"/>
              <a:t> Percentile = Low Flows</a:t>
            </a:r>
          </a:p>
          <a:p>
            <a:r>
              <a:rPr lang="en-US" dirty="0"/>
              <a:t>-Only 36 days of the year have higher flows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3DDB0C-6AF2-974A-B6D0-3416094A112E}"/>
              </a:ext>
            </a:extLst>
          </p:cNvPr>
          <p:cNvCxnSpPr/>
          <p:nvPr/>
        </p:nvCxnSpPr>
        <p:spPr>
          <a:xfrm flipH="1">
            <a:off x="1617258" y="4683211"/>
            <a:ext cx="62648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D85BF4-EE90-F34D-9F59-5CCC4CE95172}"/>
              </a:ext>
            </a:extLst>
          </p:cNvPr>
          <p:cNvSpPr txBox="1"/>
          <p:nvPr/>
        </p:nvSpPr>
        <p:spPr>
          <a:xfrm>
            <a:off x="7899583" y="3973610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  <a:r>
              <a:rPr lang="en-US" sz="2400" baseline="30000" dirty="0"/>
              <a:t>th</a:t>
            </a:r>
            <a:r>
              <a:rPr lang="en-US" sz="2400" dirty="0"/>
              <a:t> Percentile = Middle Flows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4C187A-B13D-8844-8E78-41F65EF12837}"/>
              </a:ext>
            </a:extLst>
          </p:cNvPr>
          <p:cNvSpPr txBox="1"/>
          <p:nvPr/>
        </p:nvSpPr>
        <p:spPr>
          <a:xfrm>
            <a:off x="2455949" y="551045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Day of 25% Discharge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C4DA3E-C414-A04F-8DD3-CC5A7124FF23}"/>
              </a:ext>
            </a:extLst>
          </p:cNvPr>
          <p:cNvCxnSpPr>
            <a:cxnSpLocks/>
          </p:cNvCxnSpPr>
          <p:nvPr/>
        </p:nvCxnSpPr>
        <p:spPr>
          <a:xfrm>
            <a:off x="4464909" y="2030795"/>
            <a:ext cx="0" cy="3007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E83106-DE96-1145-8C05-F1FE08D78D69}"/>
              </a:ext>
            </a:extLst>
          </p:cNvPr>
          <p:cNvSpPr txBox="1"/>
          <p:nvPr/>
        </p:nvSpPr>
        <p:spPr>
          <a:xfrm>
            <a:off x="3213887" y="5307603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Day of Peak Discharge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751BE8-FE51-D94E-9C57-C5423F065780}"/>
              </a:ext>
            </a:extLst>
          </p:cNvPr>
          <p:cNvCxnSpPr>
            <a:cxnSpLocks/>
          </p:cNvCxnSpPr>
          <p:nvPr/>
        </p:nvCxnSpPr>
        <p:spPr>
          <a:xfrm flipH="1">
            <a:off x="1617258" y="2044227"/>
            <a:ext cx="62648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D14CFC9-8A34-7644-9A49-CE9EC2A2CC49}"/>
              </a:ext>
            </a:extLst>
          </p:cNvPr>
          <p:cNvSpPr txBox="1"/>
          <p:nvPr/>
        </p:nvSpPr>
        <p:spPr>
          <a:xfrm>
            <a:off x="7923462" y="1799962"/>
            <a:ext cx="384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Amount of Peak Discharge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C19212-8C82-E74E-923D-CDD3BB470896}"/>
              </a:ext>
            </a:extLst>
          </p:cNvPr>
          <p:cNvSpPr/>
          <p:nvPr/>
        </p:nvSpPr>
        <p:spPr>
          <a:xfrm>
            <a:off x="1828800" y="2805193"/>
            <a:ext cx="2293749" cy="2045776"/>
          </a:xfrm>
          <a:custGeom>
            <a:avLst/>
            <a:gdLst>
              <a:gd name="connsiteX0" fmla="*/ 2293749 w 2293749"/>
              <a:gd name="connsiteY0" fmla="*/ 0 h 2045776"/>
              <a:gd name="connsiteX1" fmla="*/ 2216258 w 2293749"/>
              <a:gd name="connsiteY1" fmla="*/ 371960 h 2045776"/>
              <a:gd name="connsiteX2" fmla="*/ 2185261 w 2293749"/>
              <a:gd name="connsiteY2" fmla="*/ 464949 h 2045776"/>
              <a:gd name="connsiteX3" fmla="*/ 2138766 w 2293749"/>
              <a:gd name="connsiteY3" fmla="*/ 480448 h 2045776"/>
              <a:gd name="connsiteX4" fmla="*/ 2107769 w 2293749"/>
              <a:gd name="connsiteY4" fmla="*/ 759417 h 2045776"/>
              <a:gd name="connsiteX5" fmla="*/ 2061275 w 2293749"/>
              <a:gd name="connsiteY5" fmla="*/ 867905 h 2045776"/>
              <a:gd name="connsiteX6" fmla="*/ 1999281 w 2293749"/>
              <a:gd name="connsiteY6" fmla="*/ 1270861 h 2045776"/>
              <a:gd name="connsiteX7" fmla="*/ 1906292 w 2293749"/>
              <a:gd name="connsiteY7" fmla="*/ 1596326 h 2045776"/>
              <a:gd name="connsiteX8" fmla="*/ 1813302 w 2293749"/>
              <a:gd name="connsiteY8" fmla="*/ 1813302 h 2045776"/>
              <a:gd name="connsiteX9" fmla="*/ 1751308 w 2293749"/>
              <a:gd name="connsiteY9" fmla="*/ 1875295 h 2045776"/>
              <a:gd name="connsiteX10" fmla="*/ 1611824 w 2293749"/>
              <a:gd name="connsiteY10" fmla="*/ 1921790 h 2045776"/>
              <a:gd name="connsiteX11" fmla="*/ 1611824 w 2293749"/>
              <a:gd name="connsiteY11" fmla="*/ 1906292 h 2045776"/>
              <a:gd name="connsiteX12" fmla="*/ 1379349 w 2293749"/>
              <a:gd name="connsiteY12" fmla="*/ 1906292 h 2045776"/>
              <a:gd name="connsiteX13" fmla="*/ 1022888 w 2293749"/>
              <a:gd name="connsiteY13" fmla="*/ 1906292 h 2045776"/>
              <a:gd name="connsiteX14" fmla="*/ 542441 w 2293749"/>
              <a:gd name="connsiteY14" fmla="*/ 1890793 h 2045776"/>
              <a:gd name="connsiteX15" fmla="*/ 139485 w 2293749"/>
              <a:gd name="connsiteY15" fmla="*/ 1875295 h 2045776"/>
              <a:gd name="connsiteX16" fmla="*/ 0 w 2293749"/>
              <a:gd name="connsiteY16" fmla="*/ 1875295 h 2045776"/>
              <a:gd name="connsiteX17" fmla="*/ 15498 w 2293749"/>
              <a:gd name="connsiteY17" fmla="*/ 2045776 h 2045776"/>
              <a:gd name="connsiteX18" fmla="*/ 2262753 w 2293749"/>
              <a:gd name="connsiteY18" fmla="*/ 2030278 h 2045776"/>
              <a:gd name="connsiteX19" fmla="*/ 2278251 w 2293749"/>
              <a:gd name="connsiteY19" fmla="*/ 92990 h 2045776"/>
              <a:gd name="connsiteX20" fmla="*/ 2293749 w 2293749"/>
              <a:gd name="connsiteY20" fmla="*/ 0 h 204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93749" h="2045776">
                <a:moveTo>
                  <a:pt x="2293749" y="0"/>
                </a:moveTo>
                <a:lnTo>
                  <a:pt x="2216258" y="371960"/>
                </a:lnTo>
                <a:lnTo>
                  <a:pt x="2185261" y="464949"/>
                </a:lnTo>
                <a:lnTo>
                  <a:pt x="2138766" y="480448"/>
                </a:lnTo>
                <a:lnTo>
                  <a:pt x="2107769" y="759417"/>
                </a:lnTo>
                <a:lnTo>
                  <a:pt x="2061275" y="867905"/>
                </a:lnTo>
                <a:lnTo>
                  <a:pt x="1999281" y="1270861"/>
                </a:lnTo>
                <a:lnTo>
                  <a:pt x="1906292" y="1596326"/>
                </a:lnTo>
                <a:lnTo>
                  <a:pt x="1813302" y="1813302"/>
                </a:lnTo>
                <a:lnTo>
                  <a:pt x="1751308" y="1875295"/>
                </a:lnTo>
                <a:lnTo>
                  <a:pt x="1611824" y="1921790"/>
                </a:lnTo>
                <a:lnTo>
                  <a:pt x="1611824" y="1906292"/>
                </a:lnTo>
                <a:lnTo>
                  <a:pt x="1379349" y="1906292"/>
                </a:lnTo>
                <a:lnTo>
                  <a:pt x="1022888" y="1906292"/>
                </a:lnTo>
                <a:lnTo>
                  <a:pt x="542441" y="1890793"/>
                </a:lnTo>
                <a:lnTo>
                  <a:pt x="139485" y="1875295"/>
                </a:lnTo>
                <a:lnTo>
                  <a:pt x="0" y="1875295"/>
                </a:lnTo>
                <a:lnTo>
                  <a:pt x="15498" y="2045776"/>
                </a:lnTo>
                <a:lnTo>
                  <a:pt x="2262753" y="2030278"/>
                </a:lnTo>
                <a:lnTo>
                  <a:pt x="2278251" y="92990"/>
                </a:lnTo>
                <a:lnTo>
                  <a:pt x="2293749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F4C818-B1C5-704B-8B04-4A3441F1BED8}"/>
              </a:ext>
            </a:extLst>
          </p:cNvPr>
          <p:cNvCxnSpPr>
            <a:cxnSpLocks/>
          </p:cNvCxnSpPr>
          <p:nvPr/>
        </p:nvCxnSpPr>
        <p:spPr>
          <a:xfrm>
            <a:off x="4122549" y="2805193"/>
            <a:ext cx="0" cy="2233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3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2" grpId="0"/>
      <p:bldP spid="22" grpId="1"/>
      <p:bldP spid="25" grpId="0"/>
      <p:bldP spid="25" grpId="1"/>
      <p:bldP spid="31" grpId="2"/>
      <p:bldP spid="31" grpId="3"/>
      <p:bldP spid="35" grpId="0"/>
      <p:bldP spid="41" grpId="0"/>
      <p:bldP spid="27" grpId="2" animBg="1"/>
      <p:bldP spid="27" grpId="3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4638483" y="2742765"/>
            <a:ext cx="2981525" cy="348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>
            <a:off x="7509568" y="1586327"/>
            <a:ext cx="4407490" cy="4643951"/>
            <a:chOff x="5632317" y="1189775"/>
            <a:chExt cx="3305700" cy="3483050"/>
          </a:xfrm>
        </p:grpSpPr>
        <p:sp>
          <p:nvSpPr>
            <p:cNvPr id="91" name="Google Shape;91;p1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Analyze</a:t>
              </a:r>
              <a:endParaRPr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Changing high and low flows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Seasonal changes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Timing of peak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0" y="1586613"/>
            <a:ext cx="4729082" cy="4643665"/>
            <a:chOff x="0" y="1189989"/>
            <a:chExt cx="3546900" cy="3482836"/>
          </a:xfrm>
        </p:grpSpPr>
        <p:sp>
          <p:nvSpPr>
            <p:cNvPr id="94" name="Google Shape;94;p1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Clean</a:t>
              </a:r>
              <a:endParaRPr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Download from USGS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Remove incomplete data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3925507" y="1586327"/>
            <a:ext cx="4407490" cy="4643951"/>
            <a:chOff x="2944204" y="1189775"/>
            <a:chExt cx="3305700" cy="3483050"/>
          </a:xfrm>
        </p:grpSpPr>
        <p:sp>
          <p:nvSpPr>
            <p:cNvPr id="97" name="Google Shape;97;p1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FFFFFF"/>
                  </a:solidFill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Visualize</a:t>
              </a:r>
              <a:endParaRPr sz="2800" dirty="0">
                <a:solidFill>
                  <a:srgbClr val="FFFFFF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Group by decade and graph discharge</a:t>
              </a:r>
            </a:p>
            <a:p>
              <a:pPr marL="45720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2400"/>
                <a:buFont typeface="Roboto"/>
                <a:buChar char="●"/>
              </a:pPr>
              <a:r>
                <a:rPr lang="en-US" sz="26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rPr>
                <a:t>Plot trend stability</a:t>
              </a:r>
              <a:endParaRPr sz="2600" dirty="0"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80CC795F-DA7F-3D4C-842F-E51B9E4C5C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Workflow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8AA810-15FC-E44D-8B31-FCBBC9DB03A0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CB66D-B547-D04B-89FA-FF2548E462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16" name="Picture 15" descr="Circle&#10;&#10;Description automatically generated with medium confidence">
            <a:extLst>
              <a:ext uri="{FF2B5EF4-FFF2-40B4-BE49-F238E27FC236}">
                <a16:creationId xmlns:a16="http://schemas.microsoft.com/office/drawing/2014/main" id="{25C405B8-C5B1-F747-94F1-BCA536D4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874" y="1356874"/>
            <a:ext cx="6011271" cy="5009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7"/>
          <p:cNvCxnSpPr/>
          <p:nvPr/>
        </p:nvCxnSpPr>
        <p:spPr>
          <a:xfrm>
            <a:off x="6070325" y="1365300"/>
            <a:ext cx="0" cy="5187900"/>
          </a:xfrm>
          <a:prstGeom prst="straightConnector1">
            <a:avLst/>
          </a:prstGeom>
          <a:noFill/>
          <a:ln w="19050" cap="flat" cmpd="sng">
            <a:solidFill>
              <a:srgbClr val="0B71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7"/>
          <p:cNvSpPr txBox="1"/>
          <p:nvPr/>
        </p:nvSpPr>
        <p:spPr>
          <a:xfrm>
            <a:off x="10128100" y="1365300"/>
            <a:ext cx="1984500" cy="1046700"/>
          </a:xfrm>
          <a:prstGeom prst="rect">
            <a:avLst/>
          </a:prstGeom>
          <a:noFill/>
          <a:ln w="9525" cap="flat" cmpd="sng">
            <a:solidFill>
              <a:srgbClr val="0B7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30 years: 40 gages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40 years: 26 gages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50 years: 19 gages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60 years: 10 gages 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00" y="2185554"/>
            <a:ext cx="5866072" cy="33520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E3E11F3-F94C-C442-BE4B-E1D024E57DC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Availability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A943B-14DB-D446-8A0E-1B02F970108A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2E0098-829B-2C43-A1BD-0F966CD760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Circle&#10;&#10;Description automatically generated with medium confidence">
            <a:extLst>
              <a:ext uri="{FF2B5EF4-FFF2-40B4-BE49-F238E27FC236}">
                <a16:creationId xmlns:a16="http://schemas.microsoft.com/office/drawing/2014/main" id="{827BC795-248E-D345-BCD3-C6B6CB809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79C4E-A85F-764E-BC70-6B173489C3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4C64658-651F-DA4F-88B9-A679B94A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16" y="0"/>
            <a:ext cx="7959368" cy="6858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AD72BA0-DE87-B64B-A9FB-EA36582F1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328" y1="52749" x2="40063" y2="52234"/>
                        <a14:foregroundMark x1="38328" y1="52234" x2="49369" y2="45189"/>
                        <a14:foregroundMark x1="49369" y1="45189" x2="38644" y2="51203"/>
                        <a14:foregroundMark x1="38644" y1="51203" x2="38486" y2="51890"/>
                        <a14:foregroundMark x1="31388" y1="50515" x2="31230" y2="50344"/>
                        <a14:foregroundMark x1="30915" y1="80069" x2="31703" y2="80412"/>
                        <a14:foregroundMark x1="18297" y1="65636" x2="18139" y2="66151"/>
                        <a14:foregroundMark x1="18139" y1="80412" x2="18139" y2="80412"/>
                        <a14:foregroundMark x1="31861" y1="65808" x2="32334" y2="66151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373437" y="-516004"/>
            <a:ext cx="7246345" cy="665200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4B38DB7-CDB3-6F41-B73B-079A4AF336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328" y1="52749" x2="40063" y2="52234"/>
                        <a14:foregroundMark x1="38328" y1="52234" x2="49369" y2="45189"/>
                        <a14:foregroundMark x1="49369" y1="45189" x2="38644" y2="51203"/>
                        <a14:foregroundMark x1="38644" y1="51203" x2="38486" y2="51890"/>
                        <a14:foregroundMark x1="31388" y1="50515" x2="31230" y2="50344"/>
                        <a14:foregroundMark x1="30915" y1="80069" x2="31703" y2="80412"/>
                        <a14:foregroundMark x1="18297" y1="65636" x2="18139" y2="66151"/>
                        <a14:foregroundMark x1="18139" y1="80412" x2="18139" y2="80412"/>
                        <a14:foregroundMark x1="31861" y1="65808" x2="32334" y2="66151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311028" y="-522626"/>
            <a:ext cx="7246345" cy="6652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6D9FFF-7162-0E4F-94F8-BD3757D870D9}"/>
              </a:ext>
            </a:extLst>
          </p:cNvPr>
          <p:cNvCxnSpPr/>
          <p:nvPr/>
        </p:nvCxnSpPr>
        <p:spPr>
          <a:xfrm>
            <a:off x="4721087" y="2859694"/>
            <a:ext cx="0" cy="323299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582FCA-FCA4-1348-9FEA-374D1CA7BEBE}"/>
              </a:ext>
            </a:extLst>
          </p:cNvPr>
          <p:cNvCxnSpPr/>
          <p:nvPr/>
        </p:nvCxnSpPr>
        <p:spPr>
          <a:xfrm flipH="1">
            <a:off x="3200400" y="2859694"/>
            <a:ext cx="152068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6D86F8-0DC9-2C40-8C36-AD8E7DA9DA52}"/>
              </a:ext>
            </a:extLst>
          </p:cNvPr>
          <p:cNvCxnSpPr>
            <a:cxnSpLocks/>
          </p:cNvCxnSpPr>
          <p:nvPr/>
        </p:nvCxnSpPr>
        <p:spPr>
          <a:xfrm flipH="1">
            <a:off x="5678556" y="2859694"/>
            <a:ext cx="1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CFED0A-3E90-5449-948B-955A4531ECCB}"/>
              </a:ext>
            </a:extLst>
          </p:cNvPr>
          <p:cNvCxnSpPr>
            <a:cxnSpLocks/>
          </p:cNvCxnSpPr>
          <p:nvPr/>
        </p:nvCxnSpPr>
        <p:spPr>
          <a:xfrm>
            <a:off x="5658678" y="2869633"/>
            <a:ext cx="0" cy="326637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873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92DB6-D23C-ED4B-B683-7DF3FC576B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58CD023-5139-194C-AD9D-529EEAF9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11" y="0"/>
            <a:ext cx="10315977" cy="68580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9F3E12B-85EC-5442-A337-7F99F27131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1" b="89736" l="9928" r="94043">
                        <a14:foregroundMark x1="36598" y1="41420" x2="36755" y2="41359"/>
                        <a14:foregroundMark x1="46222" y1="38788" x2="46379" y2="38778"/>
                        <a14:foregroundMark x1="54434" y1="38352" x2="50000" y2="38123"/>
                        <a14:foregroundMark x1="23105" y1="61290" x2="25798" y2="57511"/>
                        <a14:foregroundMark x1="27076" y1="55718" x2="34307" y2="52664"/>
                        <a14:foregroundMark x1="57942" y1="52493" x2="62455" y2="52786"/>
                        <a14:foregroundMark x1="16606" y1="79472" x2="19856" y2="66276"/>
                        <a14:foregroundMark x1="62816" y1="21114" x2="88087" y2="14956"/>
                        <a14:foregroundMark x1="88087" y1="14956" x2="94043" y2="14370"/>
                        <a14:foregroundMark x1="65704" y1="21994" x2="66065" y2="23167"/>
                        <a14:foregroundMark x1="65162" y1="25220" x2="65523" y2="26393"/>
                        <a14:foregroundMark x1="61372" y1="27859" x2="65704" y2="27273"/>
                        <a14:foregroundMark x1="65704" y1="27273" x2="64982" y2="37537"/>
                        <a14:foregroundMark x1="64982" y1="37537" x2="65884" y2="34311"/>
                        <a14:foregroundMark x1="63718" y1="40176" x2="63899" y2="39589"/>
                        <a14:foregroundMark x1="64079" y1="39883" x2="64801" y2="38416"/>
                        <a14:foregroundMark x1="61552" y1="58358" x2="66245" y2="58065"/>
                        <a14:foregroundMark x1="66245" y1="58065" x2="69134" y2="58651"/>
                        <a14:foregroundMark x1="68592" y1="57185" x2="68592" y2="57185"/>
                        <a14:foregroundMark x1="68592" y1="56891" x2="69314" y2="59238"/>
                        <a14:foregroundMark x1="27798" y1="36070" x2="27798" y2="36070"/>
                        <a14:foregroundMark x1="27978" y1="36364" x2="28520" y2="37243"/>
                        <a14:backgroundMark x1="39170" y1="48680" x2="44946" y2="48974"/>
                        <a14:backgroundMark x1="44946" y1="48974" x2="59928" y2="48094"/>
                        <a14:backgroundMark x1="59928" y1="48094" x2="63538" y2="48094"/>
                        <a14:backgroundMark x1="26715" y1="54545" x2="35199" y2="48387"/>
                        <a14:backgroundMark x1="35199" y1="48387" x2="39531" y2="49267"/>
                        <a14:backgroundMark x1="26895" y1="51613" x2="35921" y2="43695"/>
                        <a14:backgroundMark x1="35921" y1="43695" x2="45307" y2="41349"/>
                        <a14:backgroundMark x1="45307" y1="41349" x2="52888" y2="42522"/>
                        <a14:backgroundMark x1="52888" y1="42229" x2="59747" y2="42522"/>
                        <a14:backgroundMark x1="59747" y1="42522" x2="62816" y2="422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5582" y="-1021682"/>
            <a:ext cx="10923104" cy="67037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E72EA5D-AA6B-DE46-A716-172767F7E81E}"/>
              </a:ext>
            </a:extLst>
          </p:cNvPr>
          <p:cNvSpPr/>
          <p:nvPr/>
        </p:nvSpPr>
        <p:spPr>
          <a:xfrm>
            <a:off x="4403035" y="140141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1026C-7C82-404C-A7C8-5ED49B78C30B}"/>
              </a:ext>
            </a:extLst>
          </p:cNvPr>
          <p:cNvCxnSpPr>
            <a:cxnSpLocks/>
          </p:cNvCxnSpPr>
          <p:nvPr/>
        </p:nvCxnSpPr>
        <p:spPr>
          <a:xfrm>
            <a:off x="4428876" y="1424278"/>
            <a:ext cx="0" cy="403230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BA2767-0594-0840-99A3-361115D11CCE}"/>
              </a:ext>
            </a:extLst>
          </p:cNvPr>
          <p:cNvCxnSpPr>
            <a:stCxn id="10" idx="6"/>
          </p:cNvCxnSpPr>
          <p:nvPr/>
        </p:nvCxnSpPr>
        <p:spPr>
          <a:xfrm flipH="1" flipV="1">
            <a:off x="2067339" y="1424277"/>
            <a:ext cx="2381415" cy="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15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CC804-FEAC-274C-AFDA-3CD3E09FE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792B212-1EB9-5A45-AFCC-D4A95C30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0"/>
            <a:ext cx="600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6AD163-DA2A-1845-BFAB-3D721418B5D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Frozen Period Decreasing Due to Warming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F1373-1641-A846-8144-C223390E3D62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4D2A-822A-2B44-BD2A-24FAF2EF4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Circle&#10;&#10;Description automatically generated with medium confidence">
            <a:extLst>
              <a:ext uri="{FF2B5EF4-FFF2-40B4-BE49-F238E27FC236}">
                <a16:creationId xmlns:a16="http://schemas.microsoft.com/office/drawing/2014/main" id="{57A03CE2-ABCF-6043-98F6-61CE2325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pic>
        <p:nvPicPr>
          <p:cNvPr id="3" name="Picture 2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764A5A8F-BFFF-AE4C-934B-F16F671A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919" y="1231262"/>
            <a:ext cx="7076162" cy="50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81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6AD163-DA2A-1845-BFAB-3D721418B5D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Frozen Period Decreasing Due to Warming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EF1373-1641-A846-8144-C223390E3D62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04D2A-822A-2B44-BD2A-24FAF2EF47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Circle&#10;&#10;Description automatically generated with medium confidence">
            <a:extLst>
              <a:ext uri="{FF2B5EF4-FFF2-40B4-BE49-F238E27FC236}">
                <a16:creationId xmlns:a16="http://schemas.microsoft.com/office/drawing/2014/main" id="{57A03CE2-ABCF-6043-98F6-61CE2325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CE187FC-4DB0-AA4C-AFBA-EC841D69B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460" y="1400675"/>
            <a:ext cx="7129079" cy="50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2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DEF7CCE-2F09-CC44-9789-1C307A95EC95}"/>
              </a:ext>
            </a:extLst>
          </p:cNvPr>
          <p:cNvSpPr txBox="1">
            <a:spLocks/>
          </p:cNvSpPr>
          <p:nvPr/>
        </p:nvSpPr>
        <p:spPr>
          <a:xfrm>
            <a:off x="555171" y="365126"/>
            <a:ext cx="11473139" cy="8679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Warmer Air Temperature is Changing Alaskan Winter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3884B0-32CA-0A49-8437-F65DE4B44EE5}"/>
              </a:ext>
            </a:extLst>
          </p:cNvPr>
          <p:cNvCxnSpPr/>
          <p:nvPr/>
        </p:nvCxnSpPr>
        <p:spPr>
          <a:xfrm flipV="1">
            <a:off x="838200" y="1136073"/>
            <a:ext cx="10515600" cy="463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89EFA-FB67-B948-9E5A-29EB97ACB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 descr="Circle&#10;&#10;Description automatically generated with medium confidence">
            <a:extLst>
              <a:ext uri="{FF2B5EF4-FFF2-40B4-BE49-F238E27FC236}">
                <a16:creationId xmlns:a16="http://schemas.microsoft.com/office/drawing/2014/main" id="{15FDFDD1-C4D1-374C-BE79-F5F884D05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5226"/>
            <a:ext cx="914400" cy="912773"/>
          </a:xfrm>
          <a:prstGeom prst="rect">
            <a:avLst/>
          </a:prstGeom>
        </p:spPr>
      </p:pic>
      <p:pic>
        <p:nvPicPr>
          <p:cNvPr id="3" name="Picture 2" descr="Line chart&#10;&#10;Description automatically generated with medium confidence">
            <a:extLst>
              <a:ext uri="{FF2B5EF4-FFF2-40B4-BE49-F238E27FC236}">
                <a16:creationId xmlns:a16="http://schemas.microsoft.com/office/drawing/2014/main" id="{DE103993-B3A1-B24E-A715-ADC0E97D3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710" y="1551752"/>
            <a:ext cx="7688580" cy="43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1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259C1-38DF-AD42-B3D2-236D8D3C1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D2FE8C5-8675-114D-9C90-6FA21F8A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B60FC3-D727-C647-8D19-B100C7CEB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polygon&#10;&#10;Description automatically generated">
            <a:extLst>
              <a:ext uri="{FF2B5EF4-FFF2-40B4-BE49-F238E27FC236}">
                <a16:creationId xmlns:a16="http://schemas.microsoft.com/office/drawing/2014/main" id="{7D579C82-CAB0-E946-8743-901C99F6A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74" y="0"/>
            <a:ext cx="3429000" cy="6858000"/>
          </a:xfrm>
          <a:prstGeom prst="rect">
            <a:avLst/>
          </a:prstGeom>
        </p:spPr>
      </p:pic>
      <p:pic>
        <p:nvPicPr>
          <p:cNvPr id="5" name="Google Shape;122;p19">
            <a:extLst>
              <a:ext uri="{FF2B5EF4-FFF2-40B4-BE49-F238E27FC236}">
                <a16:creationId xmlns:a16="http://schemas.microsoft.com/office/drawing/2014/main" id="{CEA73A71-0B17-E541-99C8-DE25464CD9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922" y="468172"/>
            <a:ext cx="5682504" cy="5682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14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1D1AF7-ADB8-6B48-9148-508B95A537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888C596-E870-2F4D-A113-663095B2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65" y="0"/>
            <a:ext cx="6858000" cy="6858000"/>
          </a:xfrm>
          <a:prstGeom prst="rect">
            <a:avLst/>
          </a:prstGeom>
        </p:spPr>
      </p:pic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D71C03A-6389-D74E-9D55-CACC3C840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1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77978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14463</TotalTime>
  <Words>353</Words>
  <Application>Microsoft Macintosh PowerPoint</Application>
  <PresentationFormat>Widescreen</PresentationFormat>
  <Paragraphs>84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Arial</vt:lpstr>
      <vt:lpstr>Calibri Light</vt:lpstr>
      <vt:lpstr>Roboto Medium</vt:lpstr>
      <vt:lpstr>Proxima Nova</vt:lpstr>
      <vt:lpstr>Roboto</vt:lpstr>
      <vt:lpstr>Spearmint</vt:lpstr>
      <vt:lpstr>Office Theme</vt:lpstr>
      <vt:lpstr>Connections between Streamflow  Response and Hydroclimatic Changes in Arctic Rivers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Streamflow and Climate Analysis</dc:title>
  <cp:lastModifiedBy>Dylan Blaskey</cp:lastModifiedBy>
  <cp:revision>14</cp:revision>
  <dcterms:modified xsi:type="dcterms:W3CDTF">2021-10-28T18:09:49Z</dcterms:modified>
</cp:coreProperties>
</file>